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modernComment_109_52548302.xml" ContentType="application/vnd.ms-powerpoint.comments+xml"/>
  <Override PartName="/ppt/comments/modernComment_127_A6ED52F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3CDC23-751A-471E-9273-0B9237C69CD4}" name="Alejandro Perez" initials="AP" userId="S::aperez@smithbucklin.com::0d5e0d7a-8fb4-417c-9283-5af04222434e" providerId="AD"/>
  <p188:author id="{4779B3A4-22F7-7078-613C-E98681520264}" name="Isabella Thomases" initials="IT" userId="S::ithomases@smithbucklin.com::d233c57c-cfa2-4ba5-a15d-3874b943b4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9_525483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84509F-C43D-4594-B5BC-DD00AA2E1814}" authorId="{4779B3A4-22F7-7078-613C-E98681520264}" status="resolved" created="2025-02-19T19:00:14.4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81270274" sldId="265"/>
      <ac:spMk id="3" creationId="{1B27136B-B774-0F76-F85D-1D3AAEAB2C31}"/>
      <ac:txMk cp="11">
        <ac:context len="47" hash="1655315159"/>
      </ac:txMk>
    </ac:txMkLst>
    <p188:pos x="4416791" y="619392"/>
    <p188:txBody>
      <a:bodyPr/>
      <a:lstStyle/>
      <a:p>
        <a:r>
          <a:rPr lang="en-US"/>
          <a:t>Capital “S”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7T20:08:56.567" authorId="{053CDC23-751A-471E-9273-0B9237C69CD4}"/>
          </p223:rxn>
        </p223:reactions>
      </p:ext>
    </p188:extLst>
  </p188:cm>
</p188:cmLst>
</file>

<file path=ppt/comments/modernComment_127_A6ED52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CF3B91-3057-43AF-BE12-9B44050545FF}" authorId="{4779B3A4-22F7-7078-613C-E98681520264}" created="2025-04-22T14:09:04.40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00571127" sldId="295"/>
      <ac:spMk id="4" creationId="{04F5690D-657E-22AB-21D0-59DBFB5EB56D}"/>
    </ac:deMkLst>
    <p188:txBody>
      <a:bodyPr/>
      <a:lstStyle/>
      <a:p>
        <a:r>
          <a:rPr lang="en-US"/>
          <a:t>Move this section to the left/larger font since this is the main instructional section of the slide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22T18:36:48.850" authorId="{053CDC23-751A-471E-9273-0B9237C69CD4}"/>
          </p223:rxn>
        </p223:reactions>
      </p:ext>
    </p188:extLst>
  </p188:cm>
  <p188:cm id="{EEE8EAB6-9754-4B23-963C-441B401E48FF}" authorId="{4779B3A4-22F7-7078-613C-E98681520264}" created="2025-04-22T14:10:46.54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00571127" sldId="295"/>
      <ac:spMk id="4" creationId="{04F5690D-657E-22AB-21D0-59DBFB5EB56D}"/>
      <ac:txMk cp="104" len="13">
        <ac:context len="319" hash="2278545794"/>
      </ac:txMk>
    </ac:txMkLst>
    <p188:pos x="4659984" y="699571"/>
    <p188:txBody>
      <a:bodyPr/>
      <a:lstStyle/>
      <a:p>
        <a:r>
          <a:rPr lang="en-US"/>
          <a:t>“organization by:"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22T18:35:17.387" authorId="{053CDC23-751A-471E-9273-0B9237C69CD4}"/>
          </p223:rxn>
        </p223:reactions>
      </p:ext>
    </p188:extLst>
  </p188:cm>
  <p188:cm id="{91BE7034-F3BE-4DF2-97B0-62BB74EA95C4}" authorId="{4779B3A4-22F7-7078-613C-E98681520264}" created="2025-04-22T14:10:56.25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00571127" sldId="295"/>
      <ac:spMk id="4" creationId="{04F5690D-657E-22AB-21D0-59DBFB5EB56D}"/>
      <ac:txMk cp="202">
        <ac:context len="319" hash="2278545794"/>
      </ac:txMk>
    </ac:txMkLst>
    <p188:pos x="3453353" y="1547983"/>
    <p188:txBody>
      <a:bodyPr/>
      <a:lstStyle/>
      <a:p>
        <a:r>
          <a:rPr lang="en-US"/>
          <a:t>Caps?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22T18:35:25.031" authorId="{053CDC23-751A-471E-9273-0B9237C69CD4}"/>
          </p223:rxn>
        </p223:reactions>
      </p:ext>
    </p188:extLst>
  </p188:cm>
  <p188:cm id="{EC21408B-2F65-48F9-8493-8E22E9FD8257}" authorId="{4779B3A4-22F7-7078-613C-E98681520264}" created="2025-04-22T14:11:09.6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00571127" sldId="295"/>
      <ac:spMk id="4" creationId="{04F5690D-657E-22AB-21D0-59DBFB5EB56D}"/>
      <ac:txMk cp="304">
        <ac:context len="319" hash="2278545794"/>
      </ac:txMk>
    </ac:txMkLst>
    <p188:pos x="2425831" y="2339835"/>
    <p188:txBody>
      <a:bodyPr/>
      <a:lstStyle/>
      <a:p>
        <a:r>
          <a:rPr lang="en-US"/>
          <a:t>caps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22T18:35:31.218" authorId="{053CDC23-751A-471E-9273-0B9237C69CD4}"/>
          </p223:rxn>
        </p223:reactions>
      </p:ext>
    </p188:extLst>
  </p188:cm>
  <p188:cm id="{97FBA4EE-4CB5-4BDD-82CA-F0FD0FD7B84F}" authorId="{4779B3A4-22F7-7078-613C-E98681520264}" created="2025-04-22T14:11:27.2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00571127" sldId="295"/>
      <ac:spMk id="4" creationId="{04F5690D-657E-22AB-21D0-59DBFB5EB56D}"/>
      <ac:txMk cp="318">
        <ac:context len="319" hash="2278545794"/>
      </ac:txMk>
    </ac:txMkLst>
    <p188:pos x="5159604" y="2848882"/>
    <p188:txBody>
      <a:bodyPr/>
      <a:lstStyle/>
      <a:p>
        <a:r>
          <a:rPr lang="en-US"/>
          <a:t>quotes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22T18:36:08.152" authorId="{053CDC23-751A-471E-9273-0B9237C69CD4}"/>
          </p223:rxn>
        </p223:reaction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34" y="1122363"/>
            <a:ext cx="10746556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234" y="3602037"/>
            <a:ext cx="10746556" cy="1274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4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73" y="277140"/>
            <a:ext cx="8936611" cy="8540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73" y="1486261"/>
            <a:ext cx="11387580" cy="4685153"/>
          </a:xfrm>
        </p:spPr>
        <p:txBody>
          <a:bodyPr/>
          <a:lstStyle>
            <a:lvl1pPr>
              <a:buClr>
                <a:srgbClr val="0C4AA3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rgbClr val="209CB7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rgbClr val="AAD18D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rgbClr val="6E61AA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rgbClr val="F5CD60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0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73" y="277140"/>
            <a:ext cx="8936611" cy="8540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73" y="1486261"/>
            <a:ext cx="5341856" cy="4685153"/>
          </a:xfrm>
        </p:spPr>
        <p:txBody>
          <a:bodyPr/>
          <a:lstStyle>
            <a:lvl1pPr>
              <a:buClr>
                <a:srgbClr val="0C4AA3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rgbClr val="209CB7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rgbClr val="AAD18D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rgbClr val="6E61AA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rgbClr val="F5CD60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550C3E-D754-CD6F-13E4-7443CCFE8D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7659" y="1486261"/>
            <a:ext cx="5341856" cy="4685153"/>
          </a:xfrm>
        </p:spPr>
        <p:txBody>
          <a:bodyPr/>
          <a:lstStyle>
            <a:lvl1pPr>
              <a:buClr>
                <a:srgbClr val="0C4AA3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rgbClr val="209CB7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rgbClr val="AAD18D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rgbClr val="6E61AA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rgbClr val="F5CD60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99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81" y="1810294"/>
            <a:ext cx="11362439" cy="2438055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780" y="4375786"/>
            <a:ext cx="11362440" cy="45073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92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4B48-31BF-0F49-AFEE-18DC502EE9E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86D2-6E98-DB49-A219-746CAAF6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9_5254830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sncb.learningbuilder.com/Profile/Communication/8366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sncb.learningbuilder.com/Learner/LearningPlan/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27_A6ED52F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ms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sncb@msncb.org" TargetMode="External"/><Relationship Id="rId2" Type="http://schemas.openxmlformats.org/officeDocument/2006/relationships/hyperlink" Target="https://portal.amsn.org/membership/processApplica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sncb.learningbuilder.com/Profile/MyAccount" TargetMode="External"/><Relationship Id="rId2" Type="http://schemas.openxmlformats.org/officeDocument/2006/relationships/hyperlink" Target="https://www.msncb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sncb.learningbuilder.com/Learner/LearningPlan/List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351-6F49-5F8A-7886-657A184C4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234" y="207963"/>
            <a:ext cx="10746556" cy="2387600"/>
          </a:xfrm>
        </p:spPr>
        <p:txBody>
          <a:bodyPr/>
          <a:lstStyle/>
          <a:p>
            <a:pPr algn="ctr"/>
            <a:r>
              <a:rPr lang="en-US" dirty="0"/>
              <a:t>Credential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7136B-B774-0F76-F85D-1D3AAEAB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464" y="3143311"/>
            <a:ext cx="10746556" cy="1274763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3600" b="1" dirty="0"/>
              <a:t>2025 Credential Verification Admin User Guide</a:t>
            </a:r>
          </a:p>
        </p:txBody>
      </p:sp>
    </p:spTree>
    <p:extLst>
      <p:ext uri="{BB962C8B-B14F-4D97-AF65-F5344CB8AC3E}">
        <p14:creationId xmlns:p14="http://schemas.microsoft.com/office/powerpoint/2010/main" val="13812702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399F-D0A2-8EBF-E079-7415DDF0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4: Completing a Verification Request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19E1-7DBC-DE27-EC9B-6C91847B0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2322"/>
            <a:ext cx="5230368" cy="46851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receive the verification, please proceed to the payment screen by clicking </a:t>
            </a:r>
            <a:r>
              <a:rPr lang="en-US" b="1" dirty="0"/>
              <a:t>Pay Fees</a:t>
            </a:r>
          </a:p>
          <a:p>
            <a:pPr lvl="1"/>
            <a:r>
              <a:rPr lang="en-US" dirty="0"/>
              <a:t>Once paid, select </a:t>
            </a:r>
            <a:r>
              <a:rPr lang="en-US" b="1" dirty="0"/>
              <a:t>Submit Payment</a:t>
            </a:r>
          </a:p>
          <a:p>
            <a:pPr lvl="1"/>
            <a:r>
              <a:rPr lang="en-US" dirty="0"/>
              <a:t>Each verification request is $25</a:t>
            </a:r>
          </a:p>
          <a:p>
            <a:r>
              <a:rPr lang="en-US" dirty="0"/>
              <a:t>Once paid, you should receive an email with the verification letters you requested</a:t>
            </a:r>
          </a:p>
          <a:p>
            <a:pPr lvl="1"/>
            <a:r>
              <a:rPr lang="en-US" dirty="0"/>
              <a:t>If not, you can always find the emails sent to you by going to: </a:t>
            </a:r>
            <a:r>
              <a:rPr lang="en-US" dirty="0">
                <a:hlinkClick r:id="rId2"/>
              </a:rPr>
              <a:t>Communications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C72BD-597A-4A58-7AE7-C9737E222C5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230368" y="1422253"/>
            <a:ext cx="5341938" cy="2626154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C4D318-9C42-62B9-8176-2BBCD4B81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68" y="4403453"/>
            <a:ext cx="6894240" cy="2377324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908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8D30-9102-5955-32B5-5E0FAA42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7814F-409A-6412-53A9-D48FE7FF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08737"/>
            <a:ext cx="6206845" cy="30353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can also find any previous verification request by going back to </a:t>
            </a:r>
            <a:r>
              <a:rPr lang="en-US" dirty="0">
                <a:hlinkClick r:id="rId2"/>
              </a:rPr>
              <a:t>Applications</a:t>
            </a:r>
            <a:r>
              <a:rPr lang="en-US" dirty="0"/>
              <a:t> and selecting </a:t>
            </a:r>
            <a:r>
              <a:rPr lang="en-US" b="1" dirty="0"/>
              <a:t>View</a:t>
            </a:r>
            <a:r>
              <a:rPr lang="en-US" dirty="0"/>
              <a:t> on any previous request</a:t>
            </a:r>
          </a:p>
          <a:p>
            <a:pPr lvl="1"/>
            <a:r>
              <a:rPr lang="en-US" dirty="0"/>
              <a:t>Once on the old application, click the </a:t>
            </a:r>
            <a:r>
              <a:rPr lang="en-US" b="1" dirty="0">
                <a:solidFill>
                  <a:schemeClr val="tx2"/>
                </a:solidFill>
              </a:rPr>
              <a:t>3 Blue Dots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and select </a:t>
            </a:r>
            <a:r>
              <a:rPr lang="en-US" b="1" dirty="0"/>
              <a:t>View verification letter </a:t>
            </a:r>
            <a:r>
              <a:rPr lang="en-US" dirty="0"/>
              <a:t>on any of the certificants you wish to redownload</a:t>
            </a:r>
          </a:p>
          <a:p>
            <a:r>
              <a:rPr lang="en-US" b="1" dirty="0"/>
              <a:t>Note: </a:t>
            </a:r>
            <a:r>
              <a:rPr lang="en-US" dirty="0"/>
              <a:t>Most military emails do not accept automated emails with attachments or links</a:t>
            </a:r>
          </a:p>
          <a:p>
            <a:pPr lvl="1"/>
            <a:r>
              <a:rPr lang="en-US" dirty="0"/>
              <a:t>If this is the case, please use these alternative methods to view your verification requests or please use another less restrictive email address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2205921-800A-0F7E-055B-421D6D399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94" y="4344038"/>
            <a:ext cx="8936612" cy="2410449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37999A-2724-9388-63C8-4BB5A15B0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45" y="1765020"/>
            <a:ext cx="5916833" cy="1761695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331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7B4B-C44B-30B5-0507-8616F240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Organization Account Creation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043253-CFD3-99EF-BB13-7192DBAAB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2802" y="1409494"/>
            <a:ext cx="2701763" cy="5267532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5690D-657E-22AB-21D0-59DBFB5EB5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248" y="2259360"/>
            <a:ext cx="5536676" cy="356779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If your organization is a new Verifier member, you will need to create an </a:t>
            </a:r>
            <a:r>
              <a:rPr lang="en-US" sz="2600" dirty="0">
                <a:hlinkClick r:id="rId4"/>
              </a:rPr>
              <a:t>MSNCB</a:t>
            </a:r>
            <a:r>
              <a:rPr lang="en-US" sz="2600" dirty="0"/>
              <a:t> account and set up your organization by:</a:t>
            </a:r>
          </a:p>
          <a:p>
            <a:pPr lvl="1"/>
            <a:r>
              <a:rPr lang="en-US" sz="2800" dirty="0"/>
              <a:t>Going to MSNCB.org and selecting: </a:t>
            </a:r>
            <a:r>
              <a:rPr lang="en-US" sz="2800" b="1" dirty="0"/>
              <a:t>Create Account</a:t>
            </a:r>
          </a:p>
          <a:p>
            <a:pPr lvl="1"/>
            <a:r>
              <a:rPr lang="en-US" sz="2800" dirty="0"/>
              <a:t>On the login page, select </a:t>
            </a:r>
            <a:r>
              <a:rPr lang="en-US" sz="2800" b="1" dirty="0"/>
              <a:t>Set Up an Account</a:t>
            </a:r>
            <a:endParaRPr lang="en-US" sz="2800" dirty="0"/>
          </a:p>
          <a:p>
            <a:r>
              <a:rPr lang="en-US" sz="2600" dirty="0"/>
              <a:t>After creating your account and verifying your email, you will be asked enter your profile information.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05711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D61B-395E-C8CB-1B54-70B8FDF8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53" y="210822"/>
            <a:ext cx="8936611" cy="8540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Organization Account Creation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6314-3651-5E94-9301-9A13E9BC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486261"/>
            <a:ext cx="5341856" cy="4685153"/>
          </a:xfrm>
        </p:spPr>
        <p:txBody>
          <a:bodyPr>
            <a:normAutofit/>
          </a:bodyPr>
          <a:lstStyle/>
          <a:p>
            <a:r>
              <a:rPr lang="en-US" sz="2600" dirty="0"/>
              <a:t>Under</a:t>
            </a:r>
            <a:r>
              <a:rPr lang="en-US" sz="2600" b="1" dirty="0"/>
              <a:t> Work Information</a:t>
            </a:r>
            <a:r>
              <a:rPr lang="en-US" sz="2600" dirty="0"/>
              <a:t>, enter your organization’s name and select </a:t>
            </a:r>
            <a:r>
              <a:rPr lang="en-US" sz="2600" b="1" dirty="0"/>
              <a:t>Add new organization</a:t>
            </a:r>
            <a:r>
              <a:rPr lang="en-US" sz="2600" dirty="0"/>
              <a:t> </a:t>
            </a:r>
            <a:endParaRPr lang="en-US" sz="2900" dirty="0"/>
          </a:p>
          <a:p>
            <a:r>
              <a:rPr lang="en-US" sz="2600" dirty="0"/>
              <a:t>You may be asked to add additional demographics</a:t>
            </a:r>
          </a:p>
          <a:p>
            <a:pPr lvl="1"/>
            <a:r>
              <a:rPr lang="en-US" sz="2900" dirty="0"/>
              <a:t>If none of these apply to you, please select any option as a selection is required</a:t>
            </a:r>
          </a:p>
          <a:p>
            <a:r>
              <a:rPr lang="en-US" sz="2600" dirty="0"/>
              <a:t>Save your changes at the end of profile information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F797BE-CB8E-68BA-9D1E-9356312B84A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718929" y="1486261"/>
            <a:ext cx="6209444" cy="1841304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5DAFD2B-B37D-4C9A-F395-8025C1F0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812" y="3530436"/>
            <a:ext cx="4703678" cy="3116742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712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0F57-97F7-6E5A-7213-5D0011C0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3" y="194844"/>
            <a:ext cx="8936611" cy="8540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Organization Account Creation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ACAE-B674-B99E-76EB-EF71C30A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44" y="1486261"/>
            <a:ext cx="5341856" cy="46851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Once your account is created, you will need to join as a FailSafe member.</a:t>
            </a:r>
          </a:p>
          <a:p>
            <a:pPr lvl="1"/>
            <a:r>
              <a:rPr lang="en-US" dirty="0"/>
              <a:t>This does not affect any credential verification</a:t>
            </a:r>
          </a:p>
          <a:p>
            <a:r>
              <a:rPr lang="en-US" dirty="0"/>
              <a:t>On your member portal, go to:</a:t>
            </a:r>
          </a:p>
          <a:p>
            <a:pPr lvl="1"/>
            <a:r>
              <a:rPr lang="en-US" sz="2700" b="1" dirty="0"/>
              <a:t>Membership</a:t>
            </a:r>
            <a:r>
              <a:rPr lang="en-US" sz="2700" dirty="0"/>
              <a:t> &gt; </a:t>
            </a:r>
            <a:r>
              <a:rPr lang="en-US" sz="2700" b="1" dirty="0">
                <a:hlinkClick r:id="rId2"/>
              </a:rPr>
              <a:t>Join/Renew </a:t>
            </a:r>
            <a:r>
              <a:rPr lang="en-US" sz="2700" dirty="0"/>
              <a:t>&gt; </a:t>
            </a:r>
            <a:r>
              <a:rPr lang="en-US" sz="2700" b="1" dirty="0"/>
              <a:t>Join as FailSafe Org</a:t>
            </a:r>
          </a:p>
          <a:p>
            <a:pPr lvl="1"/>
            <a:r>
              <a:rPr lang="en-US" sz="2700" dirty="0"/>
              <a:t>Follow the steps to complete the application. Payment is not required to submit your application</a:t>
            </a:r>
          </a:p>
          <a:p>
            <a:pPr lvl="1"/>
            <a:r>
              <a:rPr lang="en-US" sz="2700" dirty="0"/>
              <a:t>Once you have completed the application, please contact us at </a:t>
            </a:r>
            <a:r>
              <a:rPr lang="en-US" sz="2700" dirty="0">
                <a:hlinkClick r:id="rId3"/>
              </a:rPr>
              <a:t>msncb@msncb.org</a:t>
            </a:r>
            <a:r>
              <a:rPr lang="en-US" sz="2700" dirty="0"/>
              <a:t> so that we may grant your FailSafe admin permissions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21B51E-FF98-34EF-0312-E46F9863470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5718929" y="1486261"/>
            <a:ext cx="6328527" cy="4103653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53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B9C7-41D5-17EF-31B8-8D091676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Accessing Your Admin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1B58-D11B-EBD2-ED51-6F64A0AC4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the MSNCB team has granted your admin permissions, please log back in to your account at </a:t>
            </a:r>
            <a:r>
              <a:rPr lang="en-US" dirty="0">
                <a:hlinkClick r:id="rId2"/>
              </a:rPr>
              <a:t>MSNCB.org</a:t>
            </a:r>
            <a:r>
              <a:rPr lang="en-US" dirty="0"/>
              <a:t> and go to: </a:t>
            </a:r>
            <a:r>
              <a:rPr lang="en-US" dirty="0">
                <a:hlinkClick r:id="rId3"/>
              </a:rPr>
              <a:t>Certification Portal </a:t>
            </a:r>
            <a:endParaRPr lang="en-US" dirty="0"/>
          </a:p>
          <a:p>
            <a:r>
              <a:rPr lang="en-US" dirty="0"/>
              <a:t>You will be required to select from two accounts: </a:t>
            </a:r>
          </a:p>
          <a:p>
            <a:pPr lvl="1"/>
            <a:r>
              <a:rPr lang="en-US" b="1" dirty="0"/>
              <a:t>Personal</a:t>
            </a:r>
            <a:r>
              <a:rPr lang="en-US" dirty="0"/>
              <a:t> or </a:t>
            </a:r>
            <a:r>
              <a:rPr lang="en-US" b="1" dirty="0"/>
              <a:t>Organization</a:t>
            </a:r>
          </a:p>
          <a:p>
            <a:pPr lvl="1"/>
            <a:r>
              <a:rPr lang="en-US" dirty="0"/>
              <a:t>Select the name of your organization you have set up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B1D95C-FBC6-D539-8688-EA84B954B25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6341306" y="1347927"/>
            <a:ext cx="5341938" cy="1928770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20E5F783-CA38-E8A3-65C6-26CA7E0DE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756" y="3581304"/>
            <a:ext cx="2559037" cy="3158261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659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554E-D9F6-F510-B1FA-D8FB68AF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Verifying a Credential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C16F5-73E4-E956-137C-BEABAF11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6261"/>
            <a:ext cx="5341856" cy="4685153"/>
          </a:xfrm>
        </p:spPr>
        <p:txBody>
          <a:bodyPr/>
          <a:lstStyle/>
          <a:p>
            <a:r>
              <a:rPr lang="en-US" dirty="0"/>
              <a:t>Once you are in your admin account, you can verify a credential by navigating to: </a:t>
            </a:r>
          </a:p>
          <a:p>
            <a:pPr lvl="1"/>
            <a:r>
              <a:rPr lang="en-US" b="1" dirty="0">
                <a:hlinkClick r:id="rId2"/>
              </a:rPr>
              <a:t>Applications</a:t>
            </a:r>
            <a:r>
              <a:rPr lang="en-US" b="1" dirty="0"/>
              <a:t> </a:t>
            </a:r>
            <a:r>
              <a:rPr lang="en-US" dirty="0"/>
              <a:t>and click </a:t>
            </a:r>
            <a:r>
              <a:rPr lang="en-US" b="1" dirty="0">
                <a:solidFill>
                  <a:srgbClr val="FFC000"/>
                </a:solidFill>
              </a:rPr>
              <a:t>Begin</a:t>
            </a:r>
          </a:p>
          <a:p>
            <a:pPr lvl="1"/>
            <a:r>
              <a:rPr lang="en-US" dirty="0"/>
              <a:t>You may need to click the drop down to see the credential verification application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6E2F7A-FE3C-F1F8-1077-F9001F9D4DA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212080" y="1486261"/>
            <a:ext cx="6893243" cy="3990824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584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11CF-FE06-C5E3-E019-5942CDE1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Verifying a Credential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C911B-1AAA-BE76-8F65-D5D3A56A8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313" y="4104855"/>
            <a:ext cx="8618693" cy="2680069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AFA53-D51F-09F6-CB8D-C71E88258E8C}"/>
              </a:ext>
            </a:extLst>
          </p:cNvPr>
          <p:cNvSpPr txBox="1">
            <a:spLocks/>
          </p:cNvSpPr>
          <p:nvPr/>
        </p:nvSpPr>
        <p:spPr>
          <a:xfrm>
            <a:off x="0" y="1622430"/>
            <a:ext cx="5998464" cy="279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C4AA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09CB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18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61A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D6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on the application, you can find any </a:t>
            </a:r>
            <a:r>
              <a:rPr lang="en-US" b="1" dirty="0"/>
              <a:t>active</a:t>
            </a:r>
            <a:r>
              <a:rPr lang="en-US" dirty="0"/>
              <a:t> CMSRN or CAVRN certificants</a:t>
            </a:r>
          </a:p>
          <a:p>
            <a:r>
              <a:rPr lang="en-US" dirty="0"/>
              <a:t>Click </a:t>
            </a:r>
            <a:r>
              <a:rPr lang="en-US" b="1" dirty="0"/>
              <a:t>Add Practitioner</a:t>
            </a:r>
            <a:r>
              <a:rPr lang="en-US" dirty="0"/>
              <a:t> to begin searching for active certificants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20072D-EDEE-B0BE-EF1F-26FF5531CE9E}"/>
              </a:ext>
            </a:extLst>
          </p:cNvPr>
          <p:cNvSpPr txBox="1">
            <a:spLocks/>
          </p:cNvSpPr>
          <p:nvPr/>
        </p:nvSpPr>
        <p:spPr>
          <a:xfrm>
            <a:off x="6674116" y="1836188"/>
            <a:ext cx="4840224" cy="1744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C4AA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09CB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18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61A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D6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Please Note: Credential Verification is only available for active certificants</a:t>
            </a:r>
          </a:p>
        </p:txBody>
      </p:sp>
      <p:pic>
        <p:nvPicPr>
          <p:cNvPr id="9" name="Graphic 8" descr="Exclamation mark with solid fill">
            <a:extLst>
              <a:ext uri="{FF2B5EF4-FFF2-40B4-BE49-F238E27FC236}">
                <a16:creationId xmlns:a16="http://schemas.microsoft.com/office/drawing/2014/main" id="{A5B5725A-F855-8E62-BCDE-00E705536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084" y="1622430"/>
            <a:ext cx="2172511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3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B8CD-F376-0514-A055-4F9E8820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Verifying a Credential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487A-88C1-C9AA-F0D7-DCC4C800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389"/>
            <a:ext cx="5341856" cy="4685153"/>
          </a:xfrm>
        </p:spPr>
        <p:txBody>
          <a:bodyPr/>
          <a:lstStyle/>
          <a:p>
            <a:r>
              <a:rPr lang="en-US" b="1" dirty="0"/>
              <a:t>If you cannot find an individual, they are either expired or not in our system and we cannot verify them</a:t>
            </a:r>
          </a:p>
          <a:p>
            <a:r>
              <a:rPr lang="en-US" dirty="0"/>
              <a:t>Please verify the certificants information</a:t>
            </a:r>
          </a:p>
          <a:p>
            <a:pPr lvl="1"/>
            <a:r>
              <a:rPr lang="en-US" dirty="0"/>
              <a:t>Verify their first-last name</a:t>
            </a:r>
          </a:p>
          <a:p>
            <a:pPr lvl="1"/>
            <a:r>
              <a:rPr lang="en-US" dirty="0"/>
              <a:t>The email address associated with their account</a:t>
            </a:r>
          </a:p>
          <a:p>
            <a:pPr lvl="1"/>
            <a:r>
              <a:rPr lang="en-US" dirty="0"/>
              <a:t>The credential they obtained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844B8-BED7-8215-8FE7-03C053D13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885" y="3833523"/>
            <a:ext cx="4442274" cy="2884497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C4424D2-E578-152A-0D7E-854A56E3023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997885" y="1275949"/>
            <a:ext cx="4854709" cy="2463947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029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7029-65FC-37D7-73E0-667E0EC8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4: Completing a Verification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DFC9-C76D-28BC-9C36-AEF7C789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1591"/>
            <a:ext cx="5052571" cy="4685153"/>
          </a:xfrm>
        </p:spPr>
        <p:txBody>
          <a:bodyPr/>
          <a:lstStyle/>
          <a:p>
            <a:r>
              <a:rPr lang="en-US" dirty="0"/>
              <a:t>Once you have selected the individuals you wish to verify, click </a:t>
            </a:r>
            <a:r>
              <a:rPr lang="en-US" b="1" dirty="0"/>
              <a:t>Complete Request</a:t>
            </a:r>
          </a:p>
          <a:p>
            <a:pPr lvl="1"/>
            <a:r>
              <a:rPr lang="en-US" dirty="0"/>
              <a:t>You may request multiple individuals for verification on a single application</a:t>
            </a:r>
          </a:p>
          <a:p>
            <a:r>
              <a:rPr lang="en-US" dirty="0"/>
              <a:t>Verify the number of verifications you wish to request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50501E-8E9B-5F2B-215F-7D5985E5EB8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052571" y="1411591"/>
            <a:ext cx="7017490" cy="3017520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F96E8-C33F-5478-F4D9-CC265F61F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52" y="4545220"/>
            <a:ext cx="5145540" cy="2223921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65942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4">
      <a:dk1>
        <a:srgbClr val="6D61AA"/>
      </a:dk1>
      <a:lt1>
        <a:srgbClr val="FFFFFF"/>
      </a:lt1>
      <a:dk2>
        <a:srgbClr val="0C49A3"/>
      </a:dk2>
      <a:lt2>
        <a:srgbClr val="E7E6E6"/>
      </a:lt2>
      <a:accent1>
        <a:srgbClr val="209CB6"/>
      </a:accent1>
      <a:accent2>
        <a:srgbClr val="AAD08D"/>
      </a:accent2>
      <a:accent3>
        <a:srgbClr val="6D61AA"/>
      </a:accent3>
      <a:accent4>
        <a:srgbClr val="F4CC5F"/>
      </a:accent4>
      <a:accent5>
        <a:srgbClr val="209CB6"/>
      </a:accent5>
      <a:accent6>
        <a:srgbClr val="AAD08D"/>
      </a:accent6>
      <a:hlink>
        <a:srgbClr val="0C49A3"/>
      </a:hlink>
      <a:folHlink>
        <a:srgbClr val="0C49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608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1_Office Theme</vt:lpstr>
      <vt:lpstr>Credential Verification</vt:lpstr>
      <vt:lpstr>Step 1: Organization Account Creation </vt:lpstr>
      <vt:lpstr>Step 1: Organization Account Creation (cont.)</vt:lpstr>
      <vt:lpstr>Step 1: Organization Account Creation (Cont.)</vt:lpstr>
      <vt:lpstr>Step 2: Accessing Your Admin Account</vt:lpstr>
      <vt:lpstr>Step 3: Verifying a Credential</vt:lpstr>
      <vt:lpstr>Step 3: Verifying a Credential (cont.)</vt:lpstr>
      <vt:lpstr>Step 3: Verifying a Credential (cont.)</vt:lpstr>
      <vt:lpstr>Step 4: Completing a Verification Request</vt:lpstr>
      <vt:lpstr>Step 4: Completing a Verification Request (cont.)</vt:lpstr>
      <vt:lpstr>Additional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Alejandro Perez</dc:creator>
  <cp:lastModifiedBy>Alejandro Perez</cp:lastModifiedBy>
  <cp:revision>16</cp:revision>
  <dcterms:created xsi:type="dcterms:W3CDTF">2025-08-28T14:14:29Z</dcterms:created>
  <dcterms:modified xsi:type="dcterms:W3CDTF">2025-08-28T15:36:18Z</dcterms:modified>
</cp:coreProperties>
</file>